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3"/>
  </p:notesMasterIdLst>
  <p:sldIdLst>
    <p:sldId id="256" r:id="rId2"/>
    <p:sldId id="271" r:id="rId3"/>
    <p:sldId id="272" r:id="rId4"/>
    <p:sldId id="258" r:id="rId5"/>
    <p:sldId id="344" r:id="rId6"/>
    <p:sldId id="257" r:id="rId7"/>
    <p:sldId id="259" r:id="rId8"/>
    <p:sldId id="260" r:id="rId9"/>
    <p:sldId id="350" r:id="rId10"/>
    <p:sldId id="277" r:id="rId11"/>
    <p:sldId id="278" r:id="rId12"/>
    <p:sldId id="311" r:id="rId13"/>
    <p:sldId id="312" r:id="rId14"/>
    <p:sldId id="313" r:id="rId15"/>
    <p:sldId id="321" r:id="rId16"/>
    <p:sldId id="314" r:id="rId17"/>
    <p:sldId id="336" r:id="rId18"/>
    <p:sldId id="337" r:id="rId19"/>
    <p:sldId id="264" r:id="rId20"/>
    <p:sldId id="322" r:id="rId21"/>
    <p:sldId id="323" r:id="rId22"/>
    <p:sldId id="324" r:id="rId23"/>
    <p:sldId id="315" r:id="rId24"/>
    <p:sldId id="316" r:id="rId25"/>
    <p:sldId id="317" r:id="rId26"/>
    <p:sldId id="266" r:id="rId27"/>
    <p:sldId id="284" r:id="rId28"/>
    <p:sldId id="285" r:id="rId29"/>
    <p:sldId id="325" r:id="rId30"/>
    <p:sldId id="263" r:id="rId31"/>
    <p:sldId id="320" r:id="rId32"/>
    <p:sldId id="288" r:id="rId33"/>
    <p:sldId id="291" r:id="rId34"/>
    <p:sldId id="326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262" r:id="rId44"/>
    <p:sldId id="303" r:id="rId45"/>
    <p:sldId id="304" r:id="rId46"/>
    <p:sldId id="308" r:id="rId47"/>
    <p:sldId id="338" r:id="rId48"/>
    <p:sldId id="339" r:id="rId49"/>
    <p:sldId id="343" r:id="rId50"/>
    <p:sldId id="349" r:id="rId51"/>
    <p:sldId id="340" r:id="rId52"/>
    <p:sldId id="341" r:id="rId53"/>
    <p:sldId id="342" r:id="rId54"/>
    <p:sldId id="346" r:id="rId55"/>
    <p:sldId id="347" r:id="rId56"/>
    <p:sldId id="348" r:id="rId57"/>
    <p:sldId id="309" r:id="rId58"/>
    <p:sldId id="345" r:id="rId59"/>
    <p:sldId id="268" r:id="rId60"/>
    <p:sldId id="351" r:id="rId61"/>
    <p:sldId id="270" r:id="rId6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3" autoAdjust="0"/>
    <p:restoredTop sz="73367" autoAdjust="0"/>
  </p:normalViewPr>
  <p:slideViewPr>
    <p:cSldViewPr snapToGrid="0" snapToObjects="1">
      <p:cViewPr varScale="1">
        <p:scale>
          <a:sx n="83" d="100"/>
          <a:sy n="83" d="100"/>
        </p:scale>
        <p:origin x="-19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2010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</a:t>
            </a:r>
            <a:r>
              <a:rPr lang="en-US" baseline="0" dirty="0" smtClean="0"/>
              <a:t>n naming scheme of triggers and that they are created automatically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6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2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2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</a:t>
            </a:r>
            <a:r>
              <a:rPr lang="en-US" baseline="0" dirty="0" smtClean="0"/>
              <a:t>d format not typical!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3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Story of working</a:t>
            </a:r>
            <a:r>
              <a:rPr lang="en-US" baseline="0" dirty="0" smtClean="0"/>
              <a:t> 3 days straight to fix data error.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</a:t>
            </a:r>
            <a:r>
              <a:rPr lang="en-US" baseline="0" dirty="0" smtClean="0"/>
              <a:t> only undo recorded DML</a:t>
            </a:r>
          </a:p>
          <a:p>
            <a:r>
              <a:rPr lang="en-US" baseline="0" dirty="0" smtClean="0"/>
              <a:t>Undo not accurate if on out of order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Scary</a:t>
            </a:r>
            <a:r>
              <a:rPr lang="en-US" baseline="0" dirty="0" smtClean="0"/>
              <a:t> middleware code!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Scary</a:t>
            </a:r>
            <a:r>
              <a:rPr lang="en-US" baseline="0" dirty="0" smtClean="0"/>
              <a:t> middleware code!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wrong due to:</a:t>
            </a:r>
            <a:r>
              <a:rPr lang="en-US" baseline="0" dirty="0" smtClean="0"/>
              <a:t> race conditions; uncaught error conditions; unpredictable customers; </a:t>
            </a:r>
            <a:r>
              <a:rPr lang="en-US" baseline="0" dirty="0" err="1" smtClean="0"/>
              <a:t>heisenbugs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Customer/boss</a:t>
            </a:r>
            <a:r>
              <a:rPr lang="en-US" baseline="0" dirty="0" smtClean="0"/>
              <a:t> looking for scapegoat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Data went missing and you have no proof it was there?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Restore a backup to find it? </a:t>
            </a:r>
            <a:r>
              <a:rPr lang="en-US" baseline="0" dirty="0" err="1" smtClean="0"/>
              <a:t>Forgetaboutit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Is it a bug?</a:t>
            </a:r>
          </a:p>
          <a:p>
            <a:endParaRPr lang="en-US" dirty="0" smtClean="0"/>
          </a:p>
          <a:p>
            <a:r>
              <a:rPr lang="en-US" dirty="0" smtClean="0"/>
              <a:t>Stories?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1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you add logging as you go? Or afterward?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Tell</a:t>
            </a:r>
            <a:r>
              <a:rPr lang="en-US" baseline="0" dirty="0" smtClean="0"/>
              <a:t> about event tables, meta fields. </a:t>
            </a:r>
          </a:p>
          <a:p>
            <a:r>
              <a:rPr lang="en-US" baseline="0" dirty="0" smtClean="0"/>
              <a:t>Different places logging same event differently!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07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Mention bug in 9.1.6 – Extension’s sequences not correctly saved in dump/restore</a:t>
            </a:r>
          </a:p>
          <a:p>
            <a:r>
              <a:rPr lang="en-US" dirty="0" smtClean="0"/>
              <a:t>Mention</a:t>
            </a:r>
            <a:r>
              <a:rPr lang="en-US" baseline="0" dirty="0" smtClean="0"/>
              <a:t> bug in 9.3.2  - Extension’s event triggers not correctly saved in dump/restore</a:t>
            </a:r>
          </a:p>
          <a:p>
            <a:endParaRPr lang="en-US" baseline="0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Mention bug in 9.1.6 – Extension’s sequences not correctly saved in dump/restore</a:t>
            </a:r>
          </a:p>
          <a:p>
            <a:r>
              <a:rPr lang="en-US" dirty="0" smtClean="0"/>
              <a:t>Mention</a:t>
            </a:r>
            <a:r>
              <a:rPr lang="en-US" baseline="0" dirty="0" smtClean="0"/>
              <a:t> bug in 9.3.2  - Extension’s event triggers not correctly saved in dump/restore</a:t>
            </a:r>
          </a:p>
          <a:p>
            <a:endParaRPr lang="en-US" baseline="0" dirty="0" smtClean="0"/>
          </a:p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Note last updated timestamps</a:t>
            </a:r>
            <a:r>
              <a:rPr lang="en-US" baseline="0" dirty="0" smtClean="0"/>
              <a:t> here.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Mention two</a:t>
            </a:r>
            <a:r>
              <a:rPr lang="en-US" baseline="0" dirty="0" smtClean="0"/>
              <a:t> letter prefixes such as </a:t>
            </a:r>
            <a:r>
              <a:rPr lang="en-US" baseline="0" dirty="0" err="1" smtClean="0"/>
              <a:t>fn</a:t>
            </a:r>
            <a:r>
              <a:rPr lang="en-US" baseline="0" dirty="0" smtClean="0"/>
              <a:t>_</a:t>
            </a:r>
            <a:endParaRPr lang="en-US" dirty="0" smtClean="0"/>
          </a:p>
          <a:p>
            <a:r>
              <a:rPr lang="en-US" dirty="0" smtClean="0"/>
              <a:t>At end, summarize mandatory vs.</a:t>
            </a:r>
            <a:r>
              <a:rPr lang="en-US" baseline="0" dirty="0" smtClean="0"/>
              <a:t> optional steps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Mention two</a:t>
            </a:r>
            <a:r>
              <a:rPr lang="en-US" baseline="0" dirty="0" smtClean="0"/>
              <a:t> letter prefixes such as </a:t>
            </a:r>
            <a:r>
              <a:rPr lang="en-US" baseline="0" dirty="0" err="1" smtClean="0"/>
              <a:t>fn</a:t>
            </a:r>
            <a:r>
              <a:rPr lang="en-US" baseline="0" dirty="0" smtClean="0"/>
              <a:t>_</a:t>
            </a:r>
            <a:endParaRPr lang="en-US" dirty="0" smtClean="0"/>
          </a:p>
          <a:p>
            <a:r>
              <a:rPr lang="en-US" dirty="0" smtClean="0"/>
              <a:t>At end, summarize mandatory vs.</a:t>
            </a:r>
            <a:r>
              <a:rPr lang="en-US" baseline="0" dirty="0" smtClean="0"/>
              <a:t> optional steps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casanov/pg_aud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postgresql.org/wiki/Audit_trigger_91plus" TargetMode="External"/><Relationship Id="rId5" Type="http://schemas.openxmlformats.org/officeDocument/2006/relationships/hyperlink" Target="http://pgfoundry.org/projects/tablelog/" TargetMode="External"/><Relationship Id="rId4" Type="http://schemas.openxmlformats.org/officeDocument/2006/relationships/hyperlink" Target="http://code.google.com/p/pgtrail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moshe@neadwerx.co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4.png"/><Relationship Id="rId4" Type="http://schemas.openxmlformats.org/officeDocument/2006/relationships/hyperlink" Target="http://cyanaudit.neadwerx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09600" y="4572000"/>
            <a:ext cx="7772400" cy="198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200" dirty="0" smtClean="0"/>
              <a:t>Forensic Audit Logging for PostgreSQL</a:t>
            </a:r>
          </a:p>
          <a:p>
            <a:pPr lvl="0" rtl="0">
              <a:buNone/>
            </a:pPr>
            <a:endParaRPr lang="en" sz="1050" dirty="0" smtClean="0"/>
          </a:p>
          <a:p>
            <a:pPr lvl="0" rtl="0">
              <a:buNone/>
            </a:pPr>
            <a:r>
              <a:rPr lang="en" sz="3200" dirty="0" smtClean="0"/>
              <a:t>Moshe Jacobson</a:t>
            </a:r>
          </a:p>
          <a:p>
            <a:pPr lvl="0" rtl="0">
              <a:buNone/>
            </a:pPr>
            <a:endParaRPr lang="en" sz="1000" dirty="0" smtClean="0"/>
          </a:p>
          <a:p>
            <a:pPr lvl="0" rtl="0">
              <a:buNone/>
            </a:pPr>
            <a:r>
              <a:rPr lang="en" sz="2400" dirty="0" smtClean="0"/>
              <a:t>http://cyanaudit.neadwerx.com</a:t>
            </a:r>
          </a:p>
          <a:p>
            <a:pPr lvl="0" rtl="0">
              <a:buNone/>
            </a:pPr>
            <a:endParaRPr lang="en" dirty="0"/>
          </a:p>
        </p:txBody>
      </p:sp>
      <p:pic>
        <p:nvPicPr>
          <p:cNvPr id="24" name="Shape 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66700" y="408675"/>
            <a:ext cx="4161387" cy="378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Post-installation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4"/>
            <a:ext cx="8151342" cy="514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Post-installation</a:t>
            </a:r>
            <a:endParaRPr lang="en-US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3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52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/>
              <a:t>Selecting </a:t>
            </a:r>
            <a:r>
              <a:rPr lang="en" sz="4800" dirty="0" smtClean="0"/>
              <a:t>what to log</a:t>
            </a:r>
            <a:endParaRPr lang="en" sz="4800" dirty="0"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Upon </a:t>
            </a:r>
            <a:r>
              <a:rPr lang="en" sz="2800" dirty="0"/>
              <a:t>installation, </a:t>
            </a: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u="sng" dirty="0" smtClean="0"/>
              <a:t>all</a:t>
            </a:r>
            <a:r>
              <a:rPr lang="en" sz="2800" dirty="0" smtClean="0"/>
              <a:t> </a:t>
            </a:r>
            <a:r>
              <a:rPr lang="en" sz="2800" dirty="0"/>
              <a:t>fields are </a:t>
            </a:r>
            <a:r>
              <a:rPr lang="en" sz="2800" dirty="0" smtClean="0"/>
              <a:t>enabled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Consider high traffic fields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tb_audit_field</a:t>
            </a:r>
            <a:r>
              <a:rPr lang="en" sz="2800" dirty="0" smtClean="0"/>
              <a:t> has </a:t>
            </a:r>
            <a:br>
              <a:rPr lang="en" sz="2800" dirty="0" smtClean="0"/>
            </a:br>
            <a:r>
              <a:rPr lang="en" sz="2800" dirty="0" smtClean="0"/>
              <a:t>one </a:t>
            </a:r>
            <a:r>
              <a:rPr lang="en" sz="2800" dirty="0"/>
              <a:t>row per table/column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"</a:t>
            </a:r>
            <a:r>
              <a:rPr lang="en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active</a:t>
            </a:r>
            <a:r>
              <a:rPr lang="en" sz="2800" dirty="0"/>
              <a:t>" </a:t>
            </a:r>
            <a:r>
              <a:rPr lang="en" sz="2800" dirty="0" smtClean="0"/>
              <a:t>boolean controls logging for a column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fn_update_audit_fields()</a:t>
            </a:r>
            <a:r>
              <a:rPr lang="en" sz="3200" dirty="0"/>
              <a:t/>
            </a:r>
            <a:br>
              <a:rPr lang="en" sz="3200" dirty="0"/>
            </a:br>
            <a:r>
              <a:rPr lang="en" sz="2800" dirty="0" smtClean="0"/>
              <a:t>reindexes fields after DDL</a:t>
            </a:r>
            <a:endParaRPr lang="en" sz="2800" dirty="0"/>
          </a:p>
          <a:p>
            <a:pPr marL="457200" lvl="0" indent="-419100"/>
            <a:r>
              <a:rPr lang="en-US" sz="2800" dirty="0" smtClean="0"/>
              <a:t>Disable </a:t>
            </a:r>
            <a:r>
              <a:rPr lang="en" sz="2800" dirty="0" smtClean="0"/>
              <a:t>logging for a session:</a:t>
            </a:r>
            <a:br>
              <a:rPr lang="en" sz="2800" dirty="0" smtClean="0"/>
            </a:br>
            <a:r>
              <a:rPr lang="en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set cyanaudit.enabled = </a:t>
            </a:r>
            <a: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 </a:t>
            </a:r>
            <a:r>
              <a:rPr lang="en" sz="3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" sz="3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819" y="1767352"/>
            <a:ext cx="33749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Selecting what to </a:t>
            </a:r>
            <a:r>
              <a:rPr lang="en" sz="4800" dirty="0" smtClean="0"/>
              <a:t>log</a:t>
            </a:r>
            <a:endParaRPr 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9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Selecting what to </a:t>
            </a:r>
            <a:r>
              <a:rPr lang="en" sz="4800" dirty="0" smtClean="0"/>
              <a:t>log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795452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Selecting what to </a:t>
            </a:r>
            <a:r>
              <a:rPr lang="en" sz="4800" dirty="0" smtClean="0"/>
              <a:t>log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95762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Selecting what to </a:t>
            </a:r>
            <a:r>
              <a:rPr lang="en" sz="4800" dirty="0" smtClean="0"/>
              <a:t>log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07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Selecting what to </a:t>
            </a:r>
            <a:r>
              <a:rPr lang="en" sz="4800" dirty="0" smtClean="0"/>
              <a:t>log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794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/>
              <a:t>Selecting what to </a:t>
            </a:r>
            <a:r>
              <a:rPr lang="en" sz="4800" dirty="0" smtClean="0"/>
              <a:t>log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66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/>
              <a:t>Querying the audit log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View: </a:t>
            </a:r>
            <a:r>
              <a:rPr lang="en" dirty="0">
                <a:latin typeface="Courier New" panose="02070309020205020404" pitchFamily="49" charset="0"/>
                <a:cs typeface="Courier New" panose="02070309020205020404" pitchFamily="49" charset="0"/>
              </a:rPr>
              <a:t>vw_audit_log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 smtClean="0"/>
              <a:t>Columns: </a:t>
            </a:r>
            <a:br>
              <a:rPr lang="en" dirty="0" smtClean="0"/>
            </a:br>
            <a:r>
              <a:rPr lang="en" sz="2400" dirty="0" smtClean="0">
                <a:latin typeface="Courier New"/>
                <a:ea typeface="Courier New"/>
                <a:cs typeface="Courier New"/>
                <a:sym typeface="Courier New"/>
              </a:rPr>
              <a:t>recorded </a:t>
            </a:r>
            <a:r>
              <a:rPr lang="en" sz="2400" dirty="0">
                <a:latin typeface="Courier New"/>
                <a:ea typeface="Courier New"/>
                <a:cs typeface="Courier New"/>
                <a:sym typeface="Courier New"/>
              </a:rPr>
              <a:t>| uid | user_email | txid | description | table_name | column_name | pk_val | op | old_value | new_value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 smtClean="0"/>
              <a:t>Millions of rows accumulate quickly</a:t>
            </a:r>
          </a:p>
          <a:p>
            <a:pPr marL="857250" lvl="1" indent="-419100">
              <a:lnSpc>
                <a:spcPct val="115000"/>
              </a:lnSpc>
              <a:buSzPct val="166666"/>
              <a:buFont typeface="Arial"/>
              <a:buChar char="•"/>
            </a:pPr>
            <a:r>
              <a:rPr lang="en-US" sz="1600" dirty="0" smtClean="0"/>
              <a:t>E</a:t>
            </a:r>
            <a:r>
              <a:rPr lang="en" sz="1600" dirty="0" smtClean="0"/>
              <a:t>specially when you’re doing admin work and forget to turn off logging…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 smtClean="0"/>
              <a:t>Use indexed columns when querying:</a:t>
            </a:r>
            <a:br>
              <a:rPr lang="en" dirty="0" smtClean="0"/>
            </a:br>
            <a:r>
              <a:rPr lang="en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recorded, table_name + column_name, txid</a:t>
            </a:r>
            <a:endParaRPr lang="e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Situation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Data is mysteriously wrong/missing</a:t>
            </a:r>
          </a:p>
          <a:p>
            <a:r>
              <a:rPr lang="en-US" sz="3600" dirty="0" smtClean="0"/>
              <a:t>Legal is asking for records</a:t>
            </a:r>
          </a:p>
          <a:p>
            <a:endParaRPr lang="en-US" sz="3600" dirty="0" smtClean="0"/>
          </a:p>
          <a:p>
            <a:r>
              <a:rPr lang="en-US" sz="3600" dirty="0" smtClean="0"/>
              <a:t>Who, when, how?</a:t>
            </a:r>
          </a:p>
          <a:p>
            <a:r>
              <a:rPr lang="en-US" sz="3600" dirty="0" smtClean="0"/>
              <a:t>How to respond?</a:t>
            </a:r>
          </a:p>
          <a:p>
            <a:endParaRPr lang="en-US" sz="3600" dirty="0" smtClean="0"/>
          </a:p>
          <a:p>
            <a:r>
              <a:rPr lang="en-US" sz="3600" dirty="0" smtClean="0"/>
              <a:t>CYA with proof!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031" name="Picture 7" descr="C:\Users\jehsom\Downloads\686aq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46" y="3608438"/>
            <a:ext cx="4031654" cy="28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7" y="1417635"/>
            <a:ext cx="8151344" cy="514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Example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7000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6" y="1417637"/>
            <a:ext cx="8151342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Example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7000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55" y="1417637"/>
            <a:ext cx="8151343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Example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57000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/>
              <a:t>Reconstructing Queries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200" dirty="0"/>
              <a:t>View: 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vw_audit_transaction_statement</a:t>
            </a:r>
            <a:endParaRPr lang="en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dirty="0"/>
          </a:p>
          <a:p>
            <a:pPr lvl="0" rtl="0">
              <a:buNone/>
            </a:pPr>
            <a:r>
              <a:rPr lang="en" sz="3200" dirty="0"/>
              <a:t>Reconstructs queries </a:t>
            </a:r>
            <a:r>
              <a:rPr lang="en" sz="3200" u="sng" dirty="0"/>
              <a:t>effectively equivalent</a:t>
            </a:r>
            <a:r>
              <a:rPr lang="en" sz="3200" dirty="0"/>
              <a:t> to  original </a:t>
            </a:r>
            <a:r>
              <a:rPr lang="en" sz="3200" dirty="0" smtClean="0"/>
              <a:t>DML </a:t>
            </a:r>
            <a:endParaRPr lang="en" sz="3200" dirty="0"/>
          </a:p>
          <a:p>
            <a:endParaRPr dirty="0"/>
          </a:p>
          <a:p>
            <a:pPr lvl="0" rtl="0">
              <a:buNone/>
            </a:pPr>
            <a:r>
              <a:rPr lang="en" sz="3200" dirty="0"/>
              <a:t>Columns: </a:t>
            </a:r>
          </a:p>
          <a:p>
            <a:pPr lvl="0" rtl="0">
              <a:buNone/>
            </a:pPr>
            <a:r>
              <a:rPr lang="en" sz="2200" dirty="0">
                <a:latin typeface="Courier New"/>
                <a:ea typeface="Courier New"/>
                <a:cs typeface="Courier New"/>
                <a:sym typeface="Courier New"/>
              </a:rPr>
              <a:t>txid | recorded | email | description | </a:t>
            </a:r>
            <a:r>
              <a:rPr lang="en" sz="2200" dirty="0" smtClean="0">
                <a:latin typeface="Courier New"/>
                <a:ea typeface="Courier New"/>
                <a:cs typeface="Courier New"/>
                <a:sym typeface="Courier New"/>
              </a:rPr>
              <a:t>query</a:t>
            </a:r>
            <a:endParaRPr lang="en" sz="2200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547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3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Reconstructing Queries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015613" y="3126658"/>
            <a:ext cx="914400" cy="20647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7" y="1417637"/>
            <a:ext cx="8156703" cy="51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Reconstructing Queries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78057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When You F*** Up…</a:t>
            </a:r>
            <a:endParaRPr lang="en" sz="48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 smtClean="0">
                <a:latin typeface="+mj-lt"/>
                <a:cs typeface="Courier New" panose="02070309020205020404" pitchFamily="49" charset="0"/>
              </a:rPr>
              <a:t>We can reconstruct queries…</a:t>
            </a:r>
            <a:br>
              <a:rPr lang="en" sz="2800" dirty="0" smtClean="0">
                <a:latin typeface="+mj-lt"/>
                <a:cs typeface="Courier New" panose="02070309020205020404" pitchFamily="49" charset="0"/>
              </a:rPr>
            </a:br>
            <a:r>
              <a:rPr lang="en" sz="2800" dirty="0" smtClean="0">
                <a:latin typeface="+mj-lt"/>
                <a:cs typeface="Courier New" panose="02070309020205020404" pitchFamily="49" charset="0"/>
              </a:rPr>
              <a:t>Why not reverse them?</a:t>
            </a:r>
          </a:p>
          <a:p>
            <a:endParaRPr lang="en" sz="2800" dirty="0" smtClean="0">
              <a:latin typeface="+mj-lt"/>
              <a:cs typeface="Courier New" panose="02070309020205020404" pitchFamily="49" charset="0"/>
            </a:endParaRPr>
          </a:p>
          <a:p>
            <a: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fn_undo_transaction(txid)</a:t>
            </a:r>
            <a:b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800" dirty="0" smtClean="0"/>
              <a:t>Undoes recorded changes for txid</a:t>
            </a:r>
          </a:p>
          <a:p>
            <a: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fn_get_last_audit_txid()</a:t>
            </a:r>
            <a:b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800" dirty="0" smtClean="0">
                <a:latin typeface="+mj-lt"/>
                <a:cs typeface="Courier New" panose="02070309020205020404" pitchFamily="49" charset="0"/>
              </a:rPr>
              <a:t>Gives txid of last logged transaction</a:t>
            </a:r>
          </a:p>
          <a:p>
            <a: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fn_undo_last_transaction()</a:t>
            </a:r>
            <a:br>
              <a:rPr lang="en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800" dirty="0" smtClean="0"/>
              <a:t>Combines two functions above.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6" y="1421021"/>
            <a:ext cx="8147224" cy="51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When You F*** 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52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6" y="1421021"/>
            <a:ext cx="8147224" cy="514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When You F*** 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99410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s-ES" sz="4800" dirty="0" err="1" smtClean="0"/>
              <a:t>Application</a:t>
            </a:r>
            <a:r>
              <a:rPr lang="es-ES" sz="4800" dirty="0" smtClean="0"/>
              <a:t> </a:t>
            </a:r>
            <a:r>
              <a:rPr lang="es-ES" sz="4800" dirty="0" err="1" smtClean="0"/>
              <a:t>Integration</a:t>
            </a:r>
            <a:endParaRPr lang="en" sz="4800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None/>
            </a:pPr>
            <a:r>
              <a:rPr lang="en" dirty="0" smtClean="0"/>
              <a:t>    </a:t>
            </a:r>
            <a:r>
              <a:rPr lang="en" sz="3200" dirty="0" smtClean="0"/>
              <a:t>How DBAs see application code:</a:t>
            </a:r>
            <a:endParaRPr lang="en" dirty="0" smtClean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dirty="0" smtClean="0"/>
          </a:p>
        </p:txBody>
      </p:sp>
      <p:pic>
        <p:nvPicPr>
          <p:cNvPr id="8194" name="Picture 2" descr="http://i0.wp.com/farm4.staticflickr.com/3434/3963706717_7b4dc0af06_z.jpg?resize=640%2C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341" y="2292971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Application-Level Logging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Explicit</a:t>
            </a:r>
          </a:p>
          <a:p>
            <a:r>
              <a:rPr lang="en-US" sz="3200" dirty="0" smtClean="0"/>
              <a:t>Tedious</a:t>
            </a:r>
          </a:p>
          <a:p>
            <a:r>
              <a:rPr lang="en-US" sz="3200" dirty="0" smtClean="0"/>
              <a:t>Easy to miss something</a:t>
            </a:r>
          </a:p>
          <a:p>
            <a:r>
              <a:rPr lang="en-US" sz="3200" dirty="0"/>
              <a:t>Not always consistent</a:t>
            </a:r>
          </a:p>
          <a:p>
            <a:r>
              <a:rPr lang="en-US" sz="3200" dirty="0" smtClean="0"/>
              <a:t>Increases development time</a:t>
            </a:r>
          </a:p>
          <a:p>
            <a:endParaRPr lang="en-US" sz="3200" dirty="0" smtClean="0"/>
          </a:p>
          <a:p>
            <a:r>
              <a:rPr lang="en-US" sz="3200" dirty="0" smtClean="0"/>
              <a:t>Better alternative?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s-ES" sz="4800" dirty="0" err="1" smtClean="0"/>
              <a:t>Application</a:t>
            </a:r>
            <a:r>
              <a:rPr lang="es-ES" sz="4800" dirty="0" smtClean="0"/>
              <a:t> </a:t>
            </a:r>
            <a:r>
              <a:rPr lang="es-ES" sz="4800" dirty="0" err="1" smtClean="0"/>
              <a:t>Integration</a:t>
            </a:r>
            <a:endParaRPr lang="en" sz="4800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4000" dirty="0" smtClean="0"/>
              <a:t>Don't want to? Don't have to!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4000" dirty="0" smtClean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4000" dirty="0" smtClean="0"/>
              <a:t>Two modifications if you want: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sz="3600" dirty="0" smtClean="0"/>
              <a:t>Attach UIDs to transactions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sz="3600" dirty="0" smtClean="0"/>
              <a:t>Attach descriptions to transactions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4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s-ES" sz="4800" dirty="0" err="1" smtClean="0"/>
              <a:t>Attaching</a:t>
            </a:r>
            <a:r>
              <a:rPr lang="es-ES" sz="4800" dirty="0" smtClean="0"/>
              <a:t> </a:t>
            </a:r>
            <a:r>
              <a:rPr lang="es-ES" sz="4800" dirty="0" err="1" smtClean="0"/>
              <a:t>UIDs</a:t>
            </a:r>
            <a:r>
              <a:rPr lang="es-ES" sz="4800" dirty="0" smtClean="0"/>
              <a:t> </a:t>
            </a:r>
            <a:r>
              <a:rPr lang="es-ES" sz="4800" dirty="0" err="1" smtClean="0"/>
              <a:t>to</a:t>
            </a:r>
            <a:r>
              <a:rPr lang="es-ES" sz="4800" dirty="0" smtClean="0"/>
              <a:t> DML</a:t>
            </a:r>
            <a:endParaRPr lang="en" sz="4800" dirty="0"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/>
            <a:r>
              <a:rPr lang="en" sz="3600" dirty="0" smtClean="0">
                <a:latin typeface="Courier New" pitchFamily="49" charset="0"/>
                <a:cs typeface="Courier New" pitchFamily="49" charset="0"/>
              </a:rPr>
              <a:t>fn_set_audit_uid(uid)</a:t>
            </a:r>
            <a:endParaRPr lang="en" sz="3600" dirty="0">
              <a:latin typeface="Courier New" pitchFamily="49" charset="0"/>
              <a:cs typeface="Courier New" pitchFamily="49" charset="0"/>
            </a:endParaRPr>
          </a:p>
          <a:p>
            <a:pPr marL="457200" indent="-419100"/>
            <a:r>
              <a:rPr lang="en-US" sz="3600" dirty="0" smtClean="0"/>
              <a:t>Match </a:t>
            </a:r>
            <a:r>
              <a:rPr lang="en-US" sz="3600" dirty="0" err="1" smtClean="0">
                <a:latin typeface="Courier New" pitchFamily="49" charset="0"/>
                <a:cs typeface="Courier New" pitchFamily="49" charset="0"/>
              </a:rPr>
              <a:t>current_user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 smtClean="0"/>
              <a:t>to </a:t>
            </a:r>
            <a:r>
              <a:rPr lang="en" sz="3600" dirty="0" smtClean="0">
                <a:latin typeface="Courier New" pitchFamily="49" charset="0"/>
                <a:cs typeface="Courier New" pitchFamily="49" charset="0"/>
              </a:rPr>
              <a:t>user_table_username_col</a:t>
            </a:r>
            <a:endParaRPr lang="en" sz="3600" dirty="0">
              <a:latin typeface="Courier New" pitchFamily="49" charset="0"/>
              <a:cs typeface="Courier New" pitchFamily="49" charset="0"/>
            </a:endParaRPr>
          </a:p>
          <a:p>
            <a:pPr marL="457200" indent="-419100"/>
            <a:r>
              <a:rPr lang="en" sz="3600" dirty="0" smtClean="0"/>
              <a:t>Otherwise, assume 0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27203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7" y="1417637"/>
            <a:ext cx="8156703" cy="51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56" y="1417637"/>
            <a:ext cx="8156703" cy="51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0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6" y="1417637"/>
            <a:ext cx="8151343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3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2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2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2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2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5" y="1417637"/>
            <a:ext cx="8151342" cy="51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Database-Level Logging</a:t>
            </a:r>
            <a:endParaRPr lang="en" sz="4800"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2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pg_audit </a:t>
            </a:r>
            <a:r>
              <a:rPr lang="en" sz="2800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en" sz="2800" u="sng" dirty="0">
                <a:solidFill>
                  <a:schemeClr val="hlink"/>
                </a:solidFill>
                <a:hlinkClick r:id="rId3"/>
              </a:rPr>
              <a:t>://github.com/jcasanov/pg_audit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-US" sz="2800" dirty="0" err="1" smtClean="0"/>
              <a:t>pgtrail</a:t>
            </a:r>
            <a:r>
              <a:rPr lang="en" sz="2800" dirty="0" smtClean="0"/>
              <a:t> </a:t>
            </a:r>
            <a:r>
              <a:rPr lang="en" sz="2800" u="sng" dirty="0" smtClean="0">
                <a:solidFill>
                  <a:schemeClr val="hlink"/>
                </a:solidFill>
                <a:hlinkClick r:id="rId4"/>
              </a:rPr>
              <a:t>http</a:t>
            </a:r>
            <a:r>
              <a:rPr lang="en" sz="2800" u="sng" dirty="0">
                <a:solidFill>
                  <a:schemeClr val="hlink"/>
                </a:solidFill>
                <a:hlinkClick r:id="rId4"/>
              </a:rPr>
              <a:t>://code.google.com/p/pgtrail/</a:t>
            </a: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-US" sz="2800" dirty="0" err="1" smtClean="0"/>
              <a:t>tablelog</a:t>
            </a:r>
            <a:r>
              <a:rPr lang="en" sz="2800" dirty="0" smtClean="0"/>
              <a:t> </a:t>
            </a:r>
            <a:r>
              <a:rPr lang="en" sz="2800" u="sng" dirty="0" smtClean="0">
                <a:solidFill>
                  <a:schemeClr val="hlink"/>
                </a:solidFill>
                <a:hlinkClick r:id="rId5"/>
              </a:rPr>
              <a:t>http</a:t>
            </a:r>
            <a:r>
              <a:rPr lang="en" sz="2800" u="sng" dirty="0">
                <a:solidFill>
                  <a:schemeClr val="hlink"/>
                </a:solidFill>
                <a:hlinkClick r:id="rId5"/>
              </a:rPr>
              <a:t>://</a:t>
            </a:r>
            <a:r>
              <a:rPr lang="en" sz="2800" u="sng" dirty="0" smtClean="0">
                <a:solidFill>
                  <a:schemeClr val="hlink"/>
                </a:solidFill>
                <a:hlinkClick r:id="rId5"/>
              </a:rPr>
              <a:t>pgfoundry.org/projects/tablelog/</a:t>
            </a:r>
            <a:endParaRPr lang="en" sz="2800" u="sng" dirty="0" smtClean="0">
              <a:solidFill>
                <a:schemeClr val="hlink"/>
              </a:solidFill>
            </a:endParaRP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Audit trigger 91plus </a:t>
            </a:r>
            <a:r>
              <a:rPr lang="en" sz="2400" u="sng" dirty="0" smtClean="0">
                <a:solidFill>
                  <a:schemeClr val="hlink"/>
                </a:solidFill>
                <a:hlinkClick r:id="rId6"/>
              </a:rPr>
              <a:t>http://wiki.postgresql.org/wiki/Audit_trigger_91plus</a:t>
            </a:r>
            <a:endParaRPr lang="en" sz="2400" u="sng" dirty="0">
              <a:solidFill>
                <a:schemeClr val="hlink"/>
              </a:solidFill>
            </a:endParaRPr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-US" sz="2800" dirty="0" smtClean="0"/>
              <a:t>Half-baked home-grown solutions?</a:t>
            </a:r>
            <a:endParaRPr lang="en-US" sz="2800" dirty="0"/>
          </a:p>
          <a:p>
            <a:pPr marL="457200" lvl="0" indent="-4191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-US" sz="2800" dirty="0" smtClean="0"/>
              <a:t>I wanted something better.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4" y="1417637"/>
            <a:ext cx="8151345" cy="51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2" y="1417637"/>
            <a:ext cx="8151345" cy="51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452" y="1417637"/>
            <a:ext cx="8151348" cy="51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Attaching UIDs to DML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28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illy wonka - Oh, you use pgadmin? i bet you know everything about databas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4860" y="1696970"/>
            <a:ext cx="3362046" cy="3362047"/>
          </a:xfrm>
          <a:prstGeom prst="rect">
            <a:avLst/>
          </a:prstGeom>
          <a:noFill/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 smtClean="0"/>
              <a:t>Labeling transactions</a:t>
            </a:r>
            <a:endParaRPr lang="en" sz="4800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/>
            <a:r>
              <a:rPr lang="en" sz="2800" dirty="0" smtClean="0">
                <a:latin typeface="+mj-lt"/>
                <a:cs typeface="Courier New" panose="02070309020205020404" pitchFamily="49" charset="0"/>
              </a:rPr>
              <a:t>Not everyone understands</a:t>
            </a:r>
            <a:br>
              <a:rPr lang="en" sz="2800" dirty="0" smtClean="0">
                <a:latin typeface="+mj-lt"/>
                <a:cs typeface="Courier New" panose="02070309020205020404" pitchFamily="49" charset="0"/>
              </a:rPr>
            </a:br>
            <a:r>
              <a:rPr lang="en" sz="2800" dirty="0" smtClean="0">
                <a:latin typeface="+mj-lt"/>
                <a:cs typeface="Courier New" panose="02070309020205020404" pitchFamily="49" charset="0"/>
              </a:rPr>
              <a:t>the </a:t>
            </a:r>
            <a:r>
              <a:rPr lang="en" sz="2800" dirty="0" smtClean="0">
                <a:latin typeface="+mj-lt"/>
                <a:cs typeface="Courier New" panose="02070309020205020404" pitchFamily="49" charset="0"/>
              </a:rPr>
              <a:t>schema.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>
                <a:latin typeface="+mj-lt"/>
                <a:cs typeface="Courier New" panose="02070309020205020404" pitchFamily="49" charset="0"/>
              </a:rPr>
              <a:t>Let's help them out.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2800" spc="-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19100"/>
            <a:r>
              <a:rPr lang="en" sz="2800" dirty="0" smtClean="0">
                <a:latin typeface="+mn-lt"/>
                <a:cs typeface="Courier New" panose="02070309020205020404" pitchFamily="49" charset="0"/>
              </a:rPr>
              <a:t>Two functions for labeling transactions:</a:t>
            </a:r>
          </a:p>
          <a:p>
            <a:pPr marL="457200" lvl="0" indent="-419100" rtl="0">
              <a:buClr>
                <a:schemeClr val="lt1"/>
              </a:buClr>
              <a:buSzPct val="166666"/>
              <a:buNone/>
            </a:pPr>
            <a:r>
              <a:rPr lang="en" sz="2800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fn_label_audit_transaction(label, txid)</a:t>
            </a:r>
          </a:p>
          <a:p>
            <a:pPr marL="457200" lvl="0" indent="-419100" rtl="0">
              <a:buClr>
                <a:schemeClr val="lt1"/>
              </a:buClr>
              <a:buSzPct val="166666"/>
              <a:buNone/>
            </a:pPr>
            <a:r>
              <a:rPr lang="en" sz="2800" spc="-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fn_label_last_audit_transaction(label)</a:t>
            </a:r>
            <a:endParaRPr lang="en" sz="2800" spc="-15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Labeling transactions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9716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8" y="1421022"/>
            <a:ext cx="8151342" cy="51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800" dirty="0" smtClean="0"/>
              <a:t>Labeling transactions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43499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 smtClean="0"/>
              <a:t>You’re gonna run out of space eventually.</a:t>
            </a:r>
          </a:p>
          <a:p>
            <a:r>
              <a:rPr lang="en-US" sz="2800" dirty="0" smtClean="0"/>
              <a:t>W</a:t>
            </a:r>
            <a:r>
              <a:rPr lang="en" sz="2800" dirty="0" smtClean="0"/>
              <a:t>hat is the solution?</a:t>
            </a:r>
          </a:p>
          <a:p>
            <a:endParaRPr lang="en" sz="2800" dirty="0" smtClean="0"/>
          </a:p>
        </p:txBody>
      </p:sp>
      <p:pic>
        <p:nvPicPr>
          <p:cNvPr id="3074" name="Picture 2" descr="http://www.kotzendes-einhorn.de/blog/wp-content/uploads/2011/06/the-hard-disk-youve-been-waiting-fo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39" y="2743200"/>
            <a:ext cx="4038600" cy="37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3"/>
            <a:ext cx="8229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1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773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3"/>
            <a:ext cx="82296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Our Application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80,000 users</a:t>
            </a:r>
          </a:p>
          <a:p>
            <a:r>
              <a:rPr lang="en-US" sz="3600" dirty="0" smtClean="0"/>
              <a:t>1TB database</a:t>
            </a:r>
          </a:p>
          <a:p>
            <a:r>
              <a:rPr lang="en-US" sz="3600" dirty="0" smtClean="0"/>
              <a:t>450 tables, 3200 columns</a:t>
            </a:r>
          </a:p>
          <a:p>
            <a:r>
              <a:rPr lang="en-US" sz="3600" dirty="0" smtClean="0"/>
              <a:t>14 million daily page requests</a:t>
            </a:r>
          </a:p>
          <a:p>
            <a:r>
              <a:rPr lang="en-US" sz="3600" dirty="0" smtClean="0"/>
              <a:t>8.5 million daily database updates</a:t>
            </a:r>
          </a:p>
          <a:p>
            <a:r>
              <a:rPr lang="en-US" sz="3600" dirty="0" smtClean="0"/>
              <a:t>99.999% uptime SLA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3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23387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2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32323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2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10188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59632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23597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63502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39494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62241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23790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72" y="1462241"/>
            <a:ext cx="8229600" cy="5000625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</p:spTree>
    <p:extLst>
      <p:ext uri="{BB962C8B-B14F-4D97-AF65-F5344CB8AC3E}">
        <p14:creationId xmlns:p14="http://schemas.microsoft.com/office/powerpoint/2010/main" val="21017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Log Rotation/Archival</a:t>
            </a:r>
            <a:endParaRPr lang="en" sz="4800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 smtClean="0">
                <a:latin typeface="Courier New" pitchFamily="49" charset="0"/>
                <a:cs typeface="Courier New" pitchFamily="49" charset="0"/>
              </a:rPr>
              <a:t>cyanaudit_log_rotate.pl</a:t>
            </a:r>
            <a:br>
              <a:rPr lang="en" dirty="0" smtClean="0">
                <a:latin typeface="Courier New" pitchFamily="49" charset="0"/>
                <a:cs typeface="Courier New" pitchFamily="49" charset="0"/>
              </a:rPr>
            </a:br>
            <a:r>
              <a:rPr lang="en" sz="2400" dirty="0" smtClean="0"/>
              <a:t>Log entries since </a:t>
            </a:r>
            <a:r>
              <a:rPr lang="en" sz="2400" dirty="0"/>
              <a:t>last rotation </a:t>
            </a:r>
            <a:r>
              <a:rPr lang="en" sz="2400" dirty="0" smtClean="0"/>
              <a:t>become a new child partition </a:t>
            </a:r>
            <a:r>
              <a:rPr lang="en" sz="2400" dirty="0"/>
              <a:t>of parent table </a:t>
            </a:r>
            <a:r>
              <a:rPr lang="en" sz="2400" dirty="0" smtClean="0"/>
              <a:t>tb_audit_event.</a:t>
            </a:r>
            <a:endParaRPr lang="en" dirty="0"/>
          </a:p>
          <a:p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cyanaudit_dump.pl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" sz="2400" dirty="0" smtClean="0"/>
              <a:t>Back up audit data, remove old tables.</a:t>
            </a:r>
          </a:p>
          <a:p>
            <a:endParaRPr lang="en" sz="2400" dirty="0" smtClean="0"/>
          </a:p>
          <a:p>
            <a:r>
              <a:rPr lang="en" sz="3200" dirty="0" smtClean="0">
                <a:latin typeface="Courier New" pitchFamily="49" charset="0"/>
                <a:cs typeface="Courier New" pitchFamily="49" charset="0"/>
              </a:rPr>
              <a:t>cyanaudit_restore.pl</a:t>
            </a:r>
            <a:r>
              <a:rPr lang="en" sz="2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" sz="2800" dirty="0" smtClean="0">
                <a:latin typeface="Courier New" pitchFamily="49" charset="0"/>
                <a:cs typeface="Courier New" pitchFamily="49" charset="0"/>
              </a:rPr>
            </a:br>
            <a:r>
              <a:rPr lang="en" sz="2400" dirty="0" smtClean="0"/>
              <a:t>Restore dumps created with cyanaudit_dump.pl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1033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 smtClean="0"/>
              <a:t>Wishlist – Nailed it!</a:t>
            </a:r>
            <a:endParaRPr lang="en" sz="4800"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69032"/>
            <a:ext cx="8229600" cy="46482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Extension-based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Space-efficient, organized logging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Per-column control of logging</a:t>
            </a:r>
            <a:endParaRPr lang="en" sz="2800" dirty="0"/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Attach descriptions to events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Scalability to years’ worth of logs</a:t>
            </a:r>
          </a:p>
          <a:p>
            <a:pPr marL="457200" indent="-431800"/>
            <a:r>
              <a:rPr lang="en" sz="2800" dirty="0" smtClean="0"/>
              <a:t>Export / import between log &amp; files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Automated log maintenance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Easy recovery from mistakes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>
                <a:solidFill>
                  <a:srgbClr val="00CC66"/>
                </a:solidFill>
              </a:rPr>
              <a:t>Plus: Released under PostgreSQL license</a:t>
            </a:r>
            <a:endParaRPr lang="en" sz="2800" dirty="0">
              <a:solidFill>
                <a:srgbClr val="00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/>
              <a:t>Cyan Audit </a:t>
            </a:r>
            <a:r>
              <a:rPr lang="en" sz="4800" dirty="0" smtClean="0"/>
              <a:t>Caveats</a:t>
            </a:r>
            <a:endParaRPr lang="en" sz="4800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PostgreSQL version compatibility: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sz="2000" dirty="0" smtClean="0"/>
              <a:t>&gt;= 9.3.3: All features supported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sz="2000" dirty="0" smtClean="0"/>
              <a:t>&lt; 9.3.3: No DDL triggers. After any DDL you must </a:t>
            </a:r>
            <a:br>
              <a:rPr lang="en" sz="2000" dirty="0" smtClean="0"/>
            </a:br>
            <a:r>
              <a:rPr lang="e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fn_update_audit_fields()</a:t>
            </a:r>
            <a:endParaRPr lang="en" sz="2000" dirty="0" smtClean="0">
              <a:latin typeface="+mj-lt"/>
              <a:cs typeface="Courier New" panose="02070309020205020404" pitchFamily="49" charset="0"/>
            </a:endParaRP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sz="2000" dirty="0" smtClean="0">
                <a:latin typeface="+mj-lt"/>
                <a:cs typeface="Courier New" panose="02070309020205020404" pitchFamily="49" charset="0"/>
              </a:rPr>
              <a:t>&lt; 9.2.0: Must modify postgresql.conf with </a:t>
            </a:r>
            <a:r>
              <a:rPr lang="en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custom_variable_classes = cyanaudit</a:t>
            </a:r>
            <a:endParaRPr lang="en" sz="2000" dirty="0" smtClean="0">
              <a:latin typeface="+mj-lt"/>
              <a:cs typeface="Courier New" panose="02070309020205020404" pitchFamily="49" charset="0"/>
            </a:endParaRP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sz="2000" dirty="0" smtClean="0">
                <a:latin typeface="+mj-lt"/>
                <a:cs typeface="Courier New" panose="02070309020205020404" pitchFamily="49" charset="0"/>
              </a:rPr>
              <a:t>&lt; 9.1.7: Not supported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Logs only tables with integer PK.</a:t>
            </a:r>
            <a:endParaRPr lang="en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-US" sz="2800" dirty="0" smtClean="0"/>
              <a:t>Logs only public schema.</a:t>
            </a:r>
            <a:endParaRPr lang="en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Truncates are not logged.</a:t>
            </a:r>
            <a:endParaRPr lang="en" sz="28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Does </a:t>
            </a:r>
            <a:r>
              <a:rPr lang="en" sz="2800" dirty="0"/>
              <a:t>not store original </a:t>
            </a:r>
            <a:r>
              <a:rPr lang="en" sz="2800" dirty="0" smtClean="0"/>
              <a:t>SQL.</a:t>
            </a:r>
            <a:endParaRPr lang="e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 smtClean="0"/>
              <a:t>Wishlist</a:t>
            </a:r>
            <a:endParaRPr lang="en" sz="4800"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69032"/>
            <a:ext cx="8229600" cy="46482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Extension-based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Space-efficient, organized logging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Per-column control of logging</a:t>
            </a:r>
            <a:endParaRPr lang="en" sz="3200" dirty="0"/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Attach descriptions to events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Scalability to years’ worth of logs</a:t>
            </a:r>
          </a:p>
          <a:p>
            <a:pPr marL="457200" indent="-431800"/>
            <a:r>
              <a:rPr lang="en" sz="3200" dirty="0" smtClean="0"/>
              <a:t>Export / import between log &amp; files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Automated log maintenance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Easy recovery from mistakes</a:t>
            </a:r>
            <a:endParaRPr lang="en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 smtClean="0"/>
              <a:t>Cyan Audit Challenges</a:t>
            </a:r>
            <a:endParaRPr lang="en" sz="4800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Proper behavior with pg_dump/pg_restore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Log tables using OID as </a:t>
            </a:r>
            <a:r>
              <a:rPr lang="en" sz="3200" dirty="0" smtClean="0"/>
              <a:t>PK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Log </a:t>
            </a:r>
            <a:r>
              <a:rPr lang="en" sz="3200" dirty="0" smtClean="0"/>
              <a:t>tables in other schemas than public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Amazon RDB – non-extension version?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Automatic testing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 dirty="0" smtClean="0"/>
              <a:t>Leverage 9.4’s logical replication</a:t>
            </a:r>
          </a:p>
          <a:p>
            <a:pPr marL="457200" indent="-419100"/>
            <a:r>
              <a:rPr lang="en" sz="3200" dirty="0" smtClean="0"/>
              <a:t>Wide use, inclusion with PostgreSQL </a:t>
            </a:r>
            <a:r>
              <a:rPr lang="en" sz="3200" dirty="0" smtClean="0"/>
              <a:t>core! YEAAH!</a:t>
            </a:r>
            <a:endParaRPr lang="en" sz="3200" dirty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3200" dirty="0" smtClean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3200" dirty="0" smtClean="0"/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28094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/>
              <a:t>Questions? Comments?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Moshe Jacobson </a:t>
            </a:r>
            <a:r>
              <a:rPr lang="en" dirty="0" smtClean="0">
                <a:hlinkClick r:id="rId3"/>
              </a:rPr>
              <a:t>moshe@neadwerx.com</a:t>
            </a:r>
            <a:endParaRPr lang="en" dirty="0"/>
          </a:p>
          <a:p>
            <a:pPr lvl="0" rtl="0">
              <a:buNone/>
            </a:pPr>
            <a:r>
              <a:rPr lang="en-US" dirty="0" smtClean="0"/>
              <a:t>Download: </a:t>
            </a:r>
            <a:r>
              <a:rPr lang="en" dirty="0" smtClean="0">
                <a:hlinkClick r:id="rId4"/>
              </a:rPr>
              <a:t>http://cyanaudit.neadwerx.com</a:t>
            </a:r>
            <a:r>
              <a:rPr lang="en" dirty="0" smtClean="0"/>
              <a:t> </a:t>
            </a:r>
          </a:p>
          <a:p>
            <a:pPr lvl="0" rtl="0">
              <a:buNone/>
            </a:pPr>
            <a:endParaRPr lang="en" sz="1000" dirty="0" smtClean="0"/>
          </a:p>
          <a:p>
            <a:pPr lvl="0" rtl="0">
              <a:buNone/>
            </a:pPr>
            <a:r>
              <a:rPr lang="en" dirty="0" smtClean="0"/>
              <a:t>Thanks to Nead Werx, my employer, for sponsoring the development of Cyan Audit</a:t>
            </a:r>
            <a:r>
              <a:rPr lang="en" dirty="0"/>
              <a:t>.</a:t>
            </a:r>
            <a:endParaRPr lang="en" dirty="0" smtClean="0"/>
          </a:p>
          <a:p>
            <a:pPr lvl="0" rtl="0">
              <a:buNone/>
            </a:pP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0"/>
            <a:ext cx="4064000" cy="1219200"/>
          </a:xfrm>
          <a:prstGeom prst="rect">
            <a:avLst/>
          </a:prstGeom>
        </p:spPr>
      </p:pic>
      <p:pic>
        <p:nvPicPr>
          <p:cNvPr id="8" name="Shape 2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90300" y="3870867"/>
            <a:ext cx="2586300" cy="2350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 dirty="0" smtClean="0"/>
              <a:t>Cyan Audit - Logged </a:t>
            </a:r>
            <a:r>
              <a:rPr lang="en" sz="4800" dirty="0"/>
              <a:t>D</a:t>
            </a:r>
            <a:r>
              <a:rPr lang="en" sz="4800" dirty="0" smtClean="0"/>
              <a:t>ata</a:t>
            </a:r>
            <a:endParaRPr lang="en" sz="4800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Timestamp</a:t>
            </a:r>
            <a:endParaRPr lang="en" sz="2800" dirty="0"/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Name of table &amp; column modified</a:t>
            </a:r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Integer PK of row modified</a:t>
            </a:r>
          </a:p>
          <a:p>
            <a:pPr marL="857250" lvl="1" indent="-381000">
              <a:lnSpc>
                <a:spcPct val="115000"/>
              </a:lnSpc>
              <a:buSzPct val="166666"/>
              <a:buFont typeface="Arial"/>
              <a:buChar char="•"/>
            </a:pPr>
            <a:r>
              <a:rPr lang="en" sz="1600" dirty="0" smtClean="0"/>
              <a:t>You do have integer surrogate PKs, right??</a:t>
            </a:r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Application-level userid of responsible user</a:t>
            </a:r>
            <a:endParaRPr lang="en" sz="2800" dirty="0"/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Transaction </a:t>
            </a:r>
            <a:r>
              <a:rPr lang="en" sz="2800" dirty="0" smtClean="0"/>
              <a:t>ID</a:t>
            </a:r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Application-supplied description</a:t>
            </a:r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 smtClean="0"/>
              <a:t>Operation </a:t>
            </a:r>
            <a:r>
              <a:rPr lang="en" sz="2800" dirty="0"/>
              <a:t>type ('I', 'U', 'D')</a:t>
            </a:r>
          </a:p>
          <a:p>
            <a:pPr marL="457200" lvl="0" indent="-381000" rtl="0">
              <a:lnSpc>
                <a:spcPct val="115000"/>
              </a:lnSpc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2800" dirty="0"/>
              <a:t>Old and new values (stored as text)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Installation – Part I</a:t>
            </a:r>
            <a:endParaRPr lang="en" sz="4800"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/>
            <a:r>
              <a:rPr lang="en" sz="2800" dirty="0" smtClean="0"/>
              <a:t>Unpack extension tarball, “make install”</a:t>
            </a:r>
          </a:p>
          <a:p>
            <a:pPr marL="457200" lvl="0"/>
            <a:r>
              <a:rPr lang="en" sz="2800" dirty="0" smtClean="0"/>
              <a:t>Configure custom_variable_classes </a:t>
            </a:r>
            <a:br>
              <a:rPr lang="en" sz="2800" dirty="0" smtClean="0"/>
            </a:br>
            <a:r>
              <a:rPr lang="en" sz="2800" dirty="0" smtClean="0"/>
              <a:t>in postgresql.conf (9.1 only):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600" dirty="0" smtClean="0"/>
              <a:t/>
            </a:r>
            <a:br>
              <a:rPr lang="en" sz="600" dirty="0" smtClean="0"/>
            </a:br>
            <a:r>
              <a:rPr lang="en-US" sz="2000" dirty="0" err="1" smtClean="0">
                <a:latin typeface="Courier New"/>
                <a:ea typeface="Courier New"/>
                <a:cs typeface="Courier New"/>
                <a:sym typeface="Courier New"/>
              </a:rPr>
              <a:t>custom_variable_classes</a:t>
            </a:r>
            <a:r>
              <a:rPr lang="en-US" sz="2000" dirty="0" smtClean="0">
                <a:latin typeface="Courier New"/>
                <a:ea typeface="Courier New"/>
                <a:cs typeface="Courier New"/>
                <a:sym typeface="Courier New"/>
              </a:rPr>
              <a:t> = '</a:t>
            </a:r>
            <a:r>
              <a:rPr lang="en-US" sz="2000" dirty="0" err="1" smtClean="0">
                <a:latin typeface="Courier New"/>
                <a:ea typeface="Courier New"/>
                <a:cs typeface="Courier New"/>
                <a:sym typeface="Courier New"/>
              </a:rPr>
              <a:t>cyanaudit</a:t>
            </a:r>
            <a:r>
              <a:rPr lang="en-US" sz="2000" dirty="0" smtClean="0">
                <a:latin typeface="Courier New"/>
                <a:ea typeface="Courier New"/>
                <a:cs typeface="Courier New"/>
                <a:sym typeface="Courier New"/>
              </a:rPr>
              <a:t>'</a:t>
            </a:r>
          </a:p>
          <a:p>
            <a:pPr marL="457200"/>
            <a:r>
              <a:rPr lang="en" sz="2800" dirty="0" smtClean="0"/>
              <a:t>Create extension</a:t>
            </a:r>
            <a:br>
              <a:rPr lang="en" sz="2800" dirty="0" smtClean="0"/>
            </a:br>
            <a:r>
              <a:rPr lang="en" sz="500" dirty="0" smtClean="0"/>
              <a:t/>
            </a:r>
            <a:br>
              <a:rPr lang="en" sz="500" dirty="0" smtClean="0"/>
            </a:br>
            <a:r>
              <a:rPr lang="en" sz="2000" dirty="0" smtClean="0">
                <a:latin typeface="Courier New"/>
                <a:cs typeface="Courier New"/>
                <a:sym typeface="Courier New"/>
              </a:rPr>
              <a:t>db=#</a:t>
            </a:r>
            <a:r>
              <a:rPr lang="en" sz="2000" dirty="0" smtClean="0">
                <a:latin typeface="Courier New"/>
                <a:ea typeface="Courier New"/>
                <a:cs typeface="Courier New"/>
                <a:sym typeface="Courier New"/>
              </a:rPr>
              <a:t> create schema cyanaudit;</a:t>
            </a:r>
            <a:br>
              <a:rPr lang="en" sz="2000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2000" dirty="0" smtClean="0">
                <a:latin typeface="Courier New"/>
                <a:ea typeface="Courier New"/>
                <a:cs typeface="Courier New"/>
                <a:sym typeface="Courier New"/>
              </a:rPr>
              <a:t>db=# create extension cyanaudit schema cyanaudit;</a:t>
            </a:r>
          </a:p>
          <a:p>
            <a:pPr marL="457200"/>
            <a:r>
              <a:rPr lang="en" sz="2800" dirty="0" smtClean="0">
                <a:latin typeface="+mj-lt"/>
                <a:ea typeface="Courier New"/>
                <a:cs typeface="Courier New"/>
                <a:sym typeface="Courier New"/>
              </a:rPr>
              <a:t>Set up logging triggers</a:t>
            </a:r>
            <a:br>
              <a:rPr lang="en" sz="2800" dirty="0" smtClean="0">
                <a:latin typeface="+mj-lt"/>
                <a:ea typeface="Courier New"/>
                <a:cs typeface="Courier New"/>
                <a:sym typeface="Courier New"/>
              </a:rPr>
            </a:br>
            <a:r>
              <a:rPr lang="en" sz="800" dirty="0" smtClean="0">
                <a:latin typeface="+mj-lt"/>
                <a:ea typeface="Courier New"/>
                <a:cs typeface="Courier New"/>
                <a:sym typeface="Courier New"/>
              </a:rPr>
              <a:t/>
            </a:r>
            <a:br>
              <a:rPr lang="en" sz="800" dirty="0" smtClean="0">
                <a:latin typeface="+mj-lt"/>
                <a:ea typeface="Courier New"/>
                <a:cs typeface="Courier New"/>
                <a:sym typeface="Courier New"/>
              </a:rPr>
            </a:br>
            <a:r>
              <a:rPr lang="en" sz="2000" dirty="0" smtClean="0">
                <a:latin typeface="Courier New"/>
                <a:ea typeface="Courier New"/>
                <a:cs typeface="Courier New"/>
                <a:sym typeface="Courier New"/>
              </a:rPr>
              <a:t>db</a:t>
            </a:r>
            <a:r>
              <a:rPr lang="en" sz="2000" dirty="0">
                <a:latin typeface="Courier New"/>
                <a:ea typeface="Courier New"/>
                <a:cs typeface="Courier New"/>
                <a:sym typeface="Courier New"/>
              </a:rPr>
              <a:t>=# select cyanaudit.fn_update_audit_fields</a:t>
            </a:r>
            <a:r>
              <a:rPr lang="en" sz="2000" dirty="0" smtClean="0">
                <a:latin typeface="Courier New"/>
                <a:ea typeface="Courier New"/>
                <a:cs typeface="Courier New"/>
                <a:sym typeface="Courier New"/>
              </a:rPr>
              <a:t>();</a:t>
            </a:r>
          </a:p>
          <a:p>
            <a:pPr marL="457200"/>
            <a:r>
              <a:rPr lang="en" sz="2800" dirty="0" smtClean="0">
                <a:latin typeface="+mj-lt"/>
                <a:ea typeface="Courier New"/>
                <a:cs typeface="Courier New"/>
                <a:sym typeface="Courier New"/>
              </a:rPr>
              <a:t>Now you’re logging!</a:t>
            </a:r>
            <a:endParaRPr lang="en" sz="2800" dirty="0">
              <a:latin typeface="+mj-lt"/>
              <a:ea typeface="Courier New"/>
              <a:cs typeface="Courier New"/>
              <a:sym typeface="Courier New"/>
            </a:endParaRPr>
          </a:p>
          <a:p>
            <a:pPr marL="457200" lvl="0" indent="-3429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3200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4800" dirty="0" smtClean="0"/>
              <a:t>Installation – Part II</a:t>
            </a:r>
            <a:endParaRPr lang="en" sz="4800"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/>
            <a:r>
              <a:rPr lang="en" sz="2800" dirty="0">
                <a:ea typeface="Courier New"/>
                <a:cs typeface="Courier New"/>
                <a:sym typeface="Courier New"/>
              </a:rPr>
              <a:t>Install cron jobs to rotate and archive logs</a:t>
            </a:r>
          </a:p>
          <a:p>
            <a:pPr marL="457200" lvl="0"/>
            <a:r>
              <a:rPr lang="en-US" sz="2800" dirty="0"/>
              <a:t>S</a:t>
            </a:r>
            <a:r>
              <a:rPr lang="en" sz="2800" dirty="0"/>
              <a:t>et your database-specific </a:t>
            </a:r>
            <a:r>
              <a:rPr lang="en" sz="2800" dirty="0" smtClean="0"/>
              <a:t>settings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1100" dirty="0" smtClean="0"/>
              <a:t/>
            </a:r>
            <a:br>
              <a:rPr lang="en" sz="1100" dirty="0" smtClean="0"/>
            </a:b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alter 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database mydb </a:t>
            </a: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" sz="1700" dirty="0" smtClean="0">
                <a:latin typeface="Courier New" pitchFamily="49" charset="0"/>
                <a:cs typeface="Courier New" pitchFamily="49" charset="0"/>
              </a:rPr>
            </a:b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	set 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cyanaudit.</a:t>
            </a:r>
            <a:r>
              <a:rPr lang="en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archive_tablespace = 'big_slow_drive'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" sz="1700" dirty="0">
                <a:latin typeface="Courier New" pitchFamily="49" charset="0"/>
                <a:cs typeface="Courier New" pitchFamily="49" charset="0"/>
              </a:rPr>
            </a:b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...	set 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cyanaudit.</a:t>
            </a:r>
            <a:r>
              <a:rPr lang="en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user_table = </a:t>
            </a:r>
            <a:r>
              <a:rPr lang="en" sz="17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'users'</a:t>
            </a: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" sz="1700" dirty="0">
                <a:latin typeface="Courier New" pitchFamily="49" charset="0"/>
                <a:cs typeface="Courier New" pitchFamily="49" charset="0"/>
              </a:rPr>
            </a:b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...	set 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cyanaudit.</a:t>
            </a:r>
            <a:r>
              <a:rPr lang="en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user_table_uid_col = 'entity'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" sz="1700" dirty="0">
                <a:latin typeface="Courier New" pitchFamily="49" charset="0"/>
                <a:cs typeface="Courier New" pitchFamily="49" charset="0"/>
              </a:rPr>
            </a:b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...	set 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cyanaudit.</a:t>
            </a:r>
            <a:r>
              <a:rPr lang="en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user_table_username_col = 'username'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" sz="1700" dirty="0">
                <a:latin typeface="Courier New" pitchFamily="49" charset="0"/>
                <a:cs typeface="Courier New" pitchFamily="49" charset="0"/>
              </a:rPr>
            </a:br>
            <a:r>
              <a:rPr lang="en" sz="1700" dirty="0" smtClean="0">
                <a:latin typeface="Courier New" pitchFamily="49" charset="0"/>
                <a:cs typeface="Courier New" pitchFamily="49" charset="0"/>
              </a:rPr>
              <a:t>...	set 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cyanaudit.</a:t>
            </a:r>
            <a:r>
              <a:rPr lang="en" sz="17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user_table_email_col = 'email_address'</a:t>
            </a:r>
            <a:r>
              <a:rPr lang="en" sz="1700" dirty="0">
                <a:latin typeface="Courier New" pitchFamily="49" charset="0"/>
                <a:cs typeface="Courier New" pitchFamily="49" charset="0"/>
              </a:rPr>
              <a:t>;</a:t>
            </a:r>
            <a:endParaRPr lang="en" sz="17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/>
            <a:r>
              <a:rPr lang="en" sz="2800" dirty="0"/>
              <a:t>Add cyanaudit schema to </a:t>
            </a:r>
            <a:r>
              <a:rPr lang="en" sz="2800" dirty="0" smtClean="0"/>
              <a:t>database search path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1050" dirty="0" smtClean="0"/>
              <a:t/>
            </a:r>
            <a:br>
              <a:rPr lang="en" sz="1050" dirty="0" smtClean="0"/>
            </a:br>
            <a:r>
              <a:rPr lang="en" sz="1700" dirty="0" smtClean="0">
                <a:latin typeface="Courier New"/>
                <a:ea typeface="Courier New"/>
                <a:cs typeface="Courier New"/>
                <a:sym typeface="Courier New"/>
              </a:rPr>
              <a:t>alter </a:t>
            </a:r>
            <a:r>
              <a:rPr lang="en" sz="1700" dirty="0">
                <a:latin typeface="Courier New"/>
                <a:ea typeface="Courier New"/>
                <a:cs typeface="Courier New"/>
                <a:sym typeface="Courier New"/>
              </a:rPr>
              <a:t>database mydb </a:t>
            </a:r>
            <a:r>
              <a:rPr lang="en" sz="1700" dirty="0" smtClean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" sz="1700" dirty="0" smtClean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" sz="1700" dirty="0" smtClean="0">
                <a:latin typeface="Courier New"/>
                <a:ea typeface="Courier New"/>
                <a:cs typeface="Courier New"/>
                <a:sym typeface="Courier New"/>
              </a:rPr>
              <a:t>	set </a:t>
            </a:r>
            <a:r>
              <a:rPr lang="en" sz="1700" dirty="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search_path = public, cyanaudit</a:t>
            </a:r>
            <a:r>
              <a:rPr lang="en" sz="1700" dirty="0"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22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theme/theme1.xml><?xml version="1.0" encoding="utf-8"?>
<a:theme xmlns:a="http://schemas.openxmlformats.org/drawingml/2006/main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21186</TotalTime>
  <Words>791</Words>
  <Application>Microsoft Office PowerPoint</Application>
  <PresentationFormat>On-screen Show (4:3)</PresentationFormat>
  <Paragraphs>223</Paragraphs>
  <Slides>61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Custom Theme</vt:lpstr>
      <vt:lpstr>PowerPoint Presentation</vt:lpstr>
      <vt:lpstr>The Situation</vt:lpstr>
      <vt:lpstr>Application-Level Logging</vt:lpstr>
      <vt:lpstr>Database-Level Logging</vt:lpstr>
      <vt:lpstr>Our Application</vt:lpstr>
      <vt:lpstr>Wishlist</vt:lpstr>
      <vt:lpstr>Cyan Audit - Logged Data</vt:lpstr>
      <vt:lpstr>Installation – Part I</vt:lpstr>
      <vt:lpstr>Installation – Part II</vt:lpstr>
      <vt:lpstr>Post-installation</vt:lpstr>
      <vt:lpstr>Post-installation</vt:lpstr>
      <vt:lpstr>Selecting what to log</vt:lpstr>
      <vt:lpstr>Selecting what to log</vt:lpstr>
      <vt:lpstr>Selecting what to log</vt:lpstr>
      <vt:lpstr>Selecting what to log</vt:lpstr>
      <vt:lpstr>Selecting what to log</vt:lpstr>
      <vt:lpstr>Selecting what to log</vt:lpstr>
      <vt:lpstr>Selecting what to log</vt:lpstr>
      <vt:lpstr>Querying the audit log</vt:lpstr>
      <vt:lpstr>Example</vt:lpstr>
      <vt:lpstr>Example</vt:lpstr>
      <vt:lpstr>Example</vt:lpstr>
      <vt:lpstr>Reconstructing Queries</vt:lpstr>
      <vt:lpstr>Reconstructing Queries</vt:lpstr>
      <vt:lpstr>Reconstructing Queries</vt:lpstr>
      <vt:lpstr>When You F*** Up…</vt:lpstr>
      <vt:lpstr>When You F*** Up</vt:lpstr>
      <vt:lpstr>When You F*** Up</vt:lpstr>
      <vt:lpstr>Application Integration</vt:lpstr>
      <vt:lpstr>Application Integration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Attaching UIDs to DML</vt:lpstr>
      <vt:lpstr>Labeling transactions</vt:lpstr>
      <vt:lpstr>Labeling transactions</vt:lpstr>
      <vt:lpstr>Labeling transactions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Log Rotation/Archival</vt:lpstr>
      <vt:lpstr>Wishlist – Nailed it!</vt:lpstr>
      <vt:lpstr>Cyan Audit Caveats</vt:lpstr>
      <vt:lpstr>Cyan Audit Challenges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Moshe</dc:creator>
  <cp:lastModifiedBy>Moshe Jacobson</cp:lastModifiedBy>
  <cp:revision>447</cp:revision>
  <dcterms:modified xsi:type="dcterms:W3CDTF">2014-05-23T01:51:29Z</dcterms:modified>
</cp:coreProperties>
</file>